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516" r:id="rId22"/>
    <p:sldId id="380" r:id="rId23"/>
    <p:sldId id="381" r:id="rId24"/>
    <p:sldId id="382" r:id="rId25"/>
    <p:sldId id="498" r:id="rId26"/>
    <p:sldId id="372" r:id="rId27"/>
    <p:sldId id="373" r:id="rId28"/>
    <p:sldId id="502" r:id="rId29"/>
    <p:sldId id="503" r:id="rId30"/>
    <p:sldId id="475" r:id="rId31"/>
    <p:sldId id="476" r:id="rId32"/>
    <p:sldId id="501" r:id="rId33"/>
    <p:sldId id="396" r:id="rId34"/>
    <p:sldId id="398" r:id="rId35"/>
    <p:sldId id="399" r:id="rId36"/>
    <p:sldId id="400" r:id="rId37"/>
    <p:sldId id="401" r:id="rId38"/>
    <p:sldId id="402" r:id="rId39"/>
    <p:sldId id="403" r:id="rId40"/>
    <p:sldId id="405" r:id="rId41"/>
    <p:sldId id="406" r:id="rId42"/>
    <p:sldId id="477" r:id="rId43"/>
    <p:sldId id="479" r:id="rId44"/>
    <p:sldId id="480" r:id="rId45"/>
    <p:sldId id="481" r:id="rId46"/>
    <p:sldId id="482" r:id="rId47"/>
    <p:sldId id="483" r:id="rId48"/>
    <p:sldId id="478" r:id="rId49"/>
    <p:sldId id="484" r:id="rId50"/>
    <p:sldId id="485" r:id="rId51"/>
    <p:sldId id="500" r:id="rId52"/>
    <p:sldId id="499" r:id="rId53"/>
    <p:sldId id="486" r:id="rId54"/>
    <p:sldId id="487" r:id="rId55"/>
    <p:sldId id="492" r:id="rId56"/>
    <p:sldId id="496" r:id="rId57"/>
    <p:sldId id="488" r:id="rId58"/>
    <p:sldId id="357" r:id="rId59"/>
    <p:sldId id="489" r:id="rId60"/>
    <p:sldId id="490" r:id="rId61"/>
    <p:sldId id="491" r:id="rId62"/>
    <p:sldId id="497" r:id="rId63"/>
    <p:sldId id="448" r:id="rId64"/>
    <p:sldId id="449" r:id="rId65"/>
    <p:sldId id="450" r:id="rId66"/>
    <p:sldId id="451" r:id="rId67"/>
    <p:sldId id="452" r:id="rId68"/>
    <p:sldId id="436" r:id="rId69"/>
    <p:sldId id="437" r:id="rId70"/>
    <p:sldId id="438" r:id="rId71"/>
    <p:sldId id="435" r:id="rId72"/>
    <p:sldId id="439" r:id="rId73"/>
    <p:sldId id="440" r:id="rId74"/>
    <p:sldId id="441" r:id="rId75"/>
    <p:sldId id="444" r:id="rId76"/>
    <p:sldId id="442" r:id="rId77"/>
    <p:sldId id="445" r:id="rId78"/>
    <p:sldId id="443" r:id="rId79"/>
    <p:sldId id="446" r:id="rId80"/>
    <p:sldId id="447" r:id="rId81"/>
    <p:sldId id="275" r:id="rId82"/>
    <p:sldId id="285" r:id="rId83"/>
    <p:sldId id="287" r:id="rId84"/>
    <p:sldId id="288" r:id="rId85"/>
    <p:sldId id="456" r:id="rId86"/>
    <p:sldId id="292" r:id="rId87"/>
    <p:sldId id="293" r:id="rId88"/>
    <p:sldId id="294" r:id="rId89"/>
    <p:sldId id="295" r:id="rId90"/>
    <p:sldId id="296" r:id="rId91"/>
    <p:sldId id="453" r:id="rId92"/>
    <p:sldId id="408" r:id="rId93"/>
    <p:sldId id="291" r:id="rId94"/>
    <p:sldId id="507" r:id="rId95"/>
    <p:sldId id="508" r:id="rId96"/>
    <p:sldId id="509" r:id="rId97"/>
    <p:sldId id="510" r:id="rId98"/>
    <p:sldId id="511" r:id="rId99"/>
    <p:sldId id="512" r:id="rId100"/>
    <p:sldId id="513" r:id="rId101"/>
    <p:sldId id="514" r:id="rId102"/>
    <p:sldId id="515" r:id="rId103"/>
    <p:sldId id="415" r:id="rId104"/>
    <p:sldId id="41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24T22:00:3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19579 3903 0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Relationship Id="rId9" Type="http://schemas.openxmlformats.org/officeDocument/2006/relationships/image" Target="../media/image31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2025.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Tuple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a transition probability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the </a:t>
                </a:r>
                <a:r>
                  <a:rPr lang="en-US" sz="2000" dirty="0" err="1"/>
                  <a:t>init.</a:t>
                </a:r>
                <a:r>
                  <a:rPr lang="en-US" sz="2000" dirty="0"/>
                  <a:t> dist.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 is a set of Boolean propositions,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sz="2000" dirty="0"/>
                  <a:t> is a function that assigns some subset of Boolean propositions to each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sz="2000" dirty="0"/>
                  <a:t> is the exit-rate function</a:t>
                </a:r>
              </a:p>
              <a:p>
                <a:r>
                  <a:rPr lang="en-US" sz="2000" dirty="0"/>
                  <a:t>Dwell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negative exponentially distributed with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Average residence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Bigger the exit-rate, shorter the average residence time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  <a:blipFill>
                <a:blip r:embed="rId2"/>
                <a:stretch>
                  <a:fillRect l="-665" t="-1964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n.exp</a:t>
            </a:r>
            <a:r>
              <a:rPr lang="en-US" dirty="0"/>
              <a:t>. distributed dwell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5846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Transition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modeled</a:t>
                </a:r>
                <a:r>
                  <a:rPr lang="en-US" sz="2800" dirty="0"/>
                  <a:t> as a </a:t>
                </a:r>
                <a:r>
                  <a:rPr lang="en-US" sz="2800" dirty="0" err="1"/>
                  <a:t>r.v.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sz="2800" dirty="0"/>
                  <a:t> that is neg</a:t>
                </a:r>
                <a:r>
                  <a:rPr lang="en-US" dirty="0"/>
                  <a:t>ative</a:t>
                </a:r>
                <a:r>
                  <a:rPr lang="en-US" sz="2800" dirty="0"/>
                  <a:t> exponentially distributed with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0" dirty="0"/>
                  <a:t>Bigger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/>
                  <a:t>means </a:t>
                </a:r>
                <a:r>
                  <a:rPr lang="en-US" sz="2800" b="0" i="1" dirty="0"/>
                  <a:t>lower </a:t>
                </a:r>
                <a:r>
                  <a:rPr lang="en-US" dirty="0"/>
                  <a:t>probability of going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Probability of reaching state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suc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𝑐𝑒𝑠𝑜𝑟𝑠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′}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Transition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dirty="0"/>
              </a:p>
              <a:p>
                <a:endParaRPr lang="en-US" sz="2800" b="0" dirty="0"/>
              </a:p>
              <a:p>
                <a:r>
                  <a:rPr lang="en-US" b="0" dirty="0"/>
                  <a:t>Probability of moving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758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BC9F78-3875-48D4-A90C-C97D6D56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n.e.</a:t>
            </a:r>
            <a:r>
              <a:rPr lang="en-US" dirty="0"/>
              <a:t> distributed transition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71804-ACFB-45D0-9073-A092560C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/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Rate of exiting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blipFill>
                <a:blip r:embed="rId3"/>
                <a:stretch>
                  <a:fillRect l="-2465" b="-1704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/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 of going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blipFill>
                <a:blip r:embed="rId4"/>
                <a:stretch>
                  <a:fillRect l="-1956" b="-1764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503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Probability to go from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What is the probability of changing to some lane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seconds?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  <a:blipFill>
                <a:blip r:embed="rId2"/>
                <a:stretch>
                  <a:fillRect l="-331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5368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Also 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Probability to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0,0.5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enabled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0,0.5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×0.5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63AEA5-F093-45C9-8431-78FC419C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CTMC + 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D284-A56E-41D8-8AB7-2056DEC1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/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/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/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/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EC12F-E143-4F9A-9ED6-B1E49B5B1D1E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393031" y="3157538"/>
            <a:ext cx="1166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AA939-0DEA-45B1-93FF-A262203C7D75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314568" y="2337459"/>
            <a:ext cx="1343975" cy="628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4D0806-D1E6-4766-8629-A8260B622966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1314568" y="3349490"/>
            <a:ext cx="1323736" cy="8389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38648B-0914-4B35-8822-AD6C86DBAF91}"/>
              </a:ext>
            </a:extLst>
          </p:cNvPr>
          <p:cNvSpPr txBox="1"/>
          <p:nvPr/>
        </p:nvSpPr>
        <p:spPr>
          <a:xfrm>
            <a:off x="1761889" y="22323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75536-ED99-4EF4-926D-24AEFCB90FB2}"/>
              </a:ext>
            </a:extLst>
          </p:cNvPr>
          <p:cNvSpPr txBox="1"/>
          <p:nvPr/>
        </p:nvSpPr>
        <p:spPr>
          <a:xfrm>
            <a:off x="1803193" y="31575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9FB3D-FA42-4EC4-9073-3ED6240FB744}"/>
              </a:ext>
            </a:extLst>
          </p:cNvPr>
          <p:cNvSpPr txBox="1"/>
          <p:nvPr/>
        </p:nvSpPr>
        <p:spPr>
          <a:xfrm>
            <a:off x="1734063" y="38661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/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/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/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/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05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1C0053F-7DCD-A48B-B25E-12102721FB52}"/>
              </a:ext>
            </a:extLst>
          </p:cNvPr>
          <p:cNvSpPr/>
          <p:nvPr/>
        </p:nvSpPr>
        <p:spPr>
          <a:xfrm>
            <a:off x="8294641" y="2866779"/>
            <a:ext cx="1664902" cy="1514386"/>
          </a:xfrm>
          <a:prstGeom prst="triangle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F62AF-F417-D69C-8ED2-251DC484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inductive invariant for this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CC16-5D09-179A-F1FA-A9AE4BE1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BAC1-3BDF-BDF6-FA2F-396D3D0DB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r="13232"/>
          <a:stretch/>
        </p:blipFill>
        <p:spPr>
          <a:xfrm>
            <a:off x="247135" y="1012902"/>
            <a:ext cx="5078627" cy="4472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AF58EC-DD1D-D5B3-8EE4-0C6108936665}"/>
                  </a:ext>
                </a:extLst>
              </p:cNvPr>
              <p:cNvSpPr txBox="1"/>
              <p:nvPr/>
            </p:nvSpPr>
            <p:spPr>
              <a:xfrm>
                <a:off x="6437870" y="1970532"/>
                <a:ext cx="3999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AF58EC-DD1D-D5B3-8EE4-0C6108936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70" y="1970532"/>
                <a:ext cx="399942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ADAB0-219A-F616-1153-4CA6F26F8225}"/>
              </a:ext>
            </a:extLst>
          </p:cNvPr>
          <p:cNvCxnSpPr>
            <a:cxnSpLocks/>
          </p:cNvCxnSpPr>
          <p:nvPr/>
        </p:nvCxnSpPr>
        <p:spPr>
          <a:xfrm flipV="1">
            <a:off x="8285205" y="2570205"/>
            <a:ext cx="0" cy="373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5D6ECC-3BD7-F8E7-A88A-9E2A0FFD6B67}"/>
              </a:ext>
            </a:extLst>
          </p:cNvPr>
          <p:cNvCxnSpPr>
            <a:cxnSpLocks/>
          </p:cNvCxnSpPr>
          <p:nvPr/>
        </p:nvCxnSpPr>
        <p:spPr>
          <a:xfrm>
            <a:off x="6244281" y="4372233"/>
            <a:ext cx="4258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735F2F-1ED3-40E4-A78B-687E5D6BB2FC}"/>
              </a:ext>
            </a:extLst>
          </p:cNvPr>
          <p:cNvSpPr txBox="1"/>
          <p:nvPr/>
        </p:nvSpPr>
        <p:spPr>
          <a:xfrm>
            <a:off x="8038070" y="2570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39C9-22B9-E8B9-445F-78A130B8B940}"/>
              </a:ext>
            </a:extLst>
          </p:cNvPr>
          <p:cNvSpPr txBox="1"/>
          <p:nvPr/>
        </p:nvSpPr>
        <p:spPr>
          <a:xfrm>
            <a:off x="10201558" y="436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59A2D-A52D-D6A8-84B7-2B301D08E3F5}"/>
              </a:ext>
            </a:extLst>
          </p:cNvPr>
          <p:cNvSpPr txBox="1"/>
          <p:nvPr/>
        </p:nvSpPr>
        <p:spPr>
          <a:xfrm>
            <a:off x="7729331" y="406983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C123B1-A652-97D3-2184-B4BC722C1D47}"/>
              </a:ext>
            </a:extLst>
          </p:cNvPr>
          <p:cNvSpPr/>
          <p:nvPr/>
        </p:nvSpPr>
        <p:spPr>
          <a:xfrm>
            <a:off x="9300658" y="3082998"/>
            <a:ext cx="658885" cy="5364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153752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27C74-0597-4EAE-9099-750FA2E4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Formal system: </a:t>
            </a:r>
          </a:p>
          <a:p>
            <a:pPr lvl="1"/>
            <a:r>
              <a:rPr lang="en-US" sz="2400" dirty="0"/>
              <a:t>a set of axioms, </a:t>
            </a:r>
          </a:p>
          <a:p>
            <a:pPr lvl="1"/>
            <a:r>
              <a:rPr lang="en-US" sz="2400" dirty="0"/>
              <a:t>a grammar for specifying well-formed formulas, </a:t>
            </a:r>
          </a:p>
          <a:p>
            <a:pPr lvl="1"/>
            <a:r>
              <a:rPr lang="en-US" sz="2400" dirty="0"/>
              <a:t>a set of inference rules for deriving new true formulas from axioms</a:t>
            </a:r>
          </a:p>
          <a:p>
            <a:r>
              <a:rPr lang="en-US" sz="2400" dirty="0"/>
              <a:t>Sound: </a:t>
            </a:r>
          </a:p>
          <a:p>
            <a:pPr lvl="1"/>
            <a:r>
              <a:rPr lang="en-US" sz="2400" dirty="0"/>
              <a:t>Starting from the axioms and using inference rules of the formal system,</a:t>
            </a:r>
          </a:p>
          <a:p>
            <a:pPr lvl="1"/>
            <a:r>
              <a:rPr lang="en-US" sz="2400" dirty="0"/>
              <a:t>cannot arrive at a formula that is equivalent  to false.</a:t>
            </a:r>
          </a:p>
          <a:p>
            <a:r>
              <a:rPr lang="en-US" sz="2400" dirty="0"/>
              <a:t>Complete: Complete with respect to a property if</a:t>
            </a:r>
          </a:p>
          <a:p>
            <a:pPr lvl="1"/>
            <a:r>
              <a:rPr lang="en-US" sz="2400" dirty="0"/>
              <a:t>every formula having the property can be derived using the inference rules</a:t>
            </a:r>
          </a:p>
          <a:p>
            <a:r>
              <a:rPr lang="en-US" sz="2400" dirty="0"/>
              <a:t>Proof rule for proving safety for a transition system is sound and complete: </a:t>
            </a:r>
          </a:p>
          <a:p>
            <a:pPr lvl="1"/>
            <a:r>
              <a:rPr lang="en-US" sz="2400" dirty="0"/>
              <a:t>Sound: If a (safe) inductive invariant exists, then the system is indeed safe</a:t>
            </a:r>
          </a:p>
          <a:p>
            <a:pPr lvl="1"/>
            <a:r>
              <a:rPr lang="en-US" sz="2400" dirty="0"/>
              <a:t>Complete: If the system is safe, an inductive invariant must exist </a:t>
            </a:r>
          </a:p>
          <a:p>
            <a:pPr lvl="2"/>
            <a:r>
              <a:rPr lang="en-US" sz="2400" dirty="0"/>
              <a:t>May still be hard/undecidable to find!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Soundness and Completeness of Safety with Inductive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</a:t>
                </a:r>
                <a:r>
                  <a:rPr lang="en-US" i="1" dirty="0"/>
                  <a:t>product automaton </a:t>
                </a:r>
                <a:r>
                  <a:rPr lang="en-US" dirty="0"/>
                  <a:t>that visit the states specified by the Büchi condition,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open-source tools to translate LTL properties to Büchi monitors: quite popular in the robotics domain [Spot, LTL2BA, …]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Was verified: If a process satisfies a liveness requirement under weak fairness, it satisfies it under strong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1BA47-D4B1-4895-8EFC-757EAD90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754" y="2936631"/>
            <a:ext cx="4466492" cy="589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Probabilistic Verification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12D20-EA79-4063-A6C9-38F64F62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AC764-1BB2-4DBE-B8C8-B549B540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1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153AB-30DA-4947-8BAC-5B9A6EA2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B86A-ABFE-4CE4-8B77-D515B7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E73230-1DFD-469B-BAD4-96D2F3C7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¬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2400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: nonempty</a:t>
                          </a:r>
                          <a:r>
                            <a:rPr lang="en-US" sz="2400" b="0" i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interval </a:t>
                          </a:r>
                          <a:r>
                            <a:rPr lang="en-US" sz="2400" b="0" i="0" baseline="0" dirty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1143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ℕ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482817"/>
                  </p:ext>
                </p:extLst>
              </p:nvPr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54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4444" r="-323297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204444" r="-137258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204444" b="-1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525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8605" r="-323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418605" r="-137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4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309C20-953C-41E3-BF5F-C2A65758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00" y="4835047"/>
            <a:ext cx="11739400" cy="6099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PCTL formulas are state formulas, path formulas used to define how to build a PCTL formula</a:t>
            </a:r>
          </a:p>
        </p:txBody>
      </p:sp>
    </p:spTree>
    <p:extLst>
      <p:ext uri="{BB962C8B-B14F-4D97-AF65-F5344CB8AC3E}">
        <p14:creationId xmlns:p14="http://schemas.microsoft.com/office/powerpoint/2010/main" val="10214613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≤0.1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: probability of eventually reaching the goal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[0,0.1]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possible outcomes for a fair die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≥0.9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𝑜𝑏𝑠𝑡𝑎𝑐𝑙𝑒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reaching a state from where you </a:t>
                </a:r>
                <a:r>
                  <a:rPr lang="en-US" i="1" dirty="0"/>
                  <a:t>almost surely </a:t>
                </a:r>
                <a:r>
                  <a:rPr lang="en-US" dirty="0"/>
                  <a:t>are safe within 5 steps where you do not run into an obstacle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Almost surely safe does not mean always safe!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F18D-1DD0-4FE0-82B1-42D75243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3ADB-5BE3-4651-9FB6-7F2F99B4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F42678-4362-4DFD-96C6-2380809D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PCTL formulas</a:t>
            </a:r>
          </a:p>
        </p:txBody>
      </p:sp>
    </p:spTree>
    <p:extLst>
      <p:ext uri="{BB962C8B-B14F-4D97-AF65-F5344CB8AC3E}">
        <p14:creationId xmlns:p14="http://schemas.microsoft.com/office/powerpoint/2010/main" val="4250811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in PCTL, you cannot negate path formulas (syntax does not allow)!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But,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negation of the comparison operator. E.g.,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  &gt;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06733-9DF4-4868-ABBD-CAEEB9B3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F58E-78C2-4ED0-914B-D5A077C1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B59AAB-BC5F-4111-8777-A9F8C9EE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539449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1119176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model checking: </a:t>
                </a:r>
              </a:p>
              <a:p>
                <a:pPr lvl="1"/>
                <a:r>
                  <a:rPr lang="en-US" dirty="0"/>
                  <a:t>Compute the probability bound of the outer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operator which holds over given LTS</a:t>
                </a:r>
              </a:p>
              <a:p>
                <a:endParaRPr lang="en-US" dirty="0"/>
              </a:p>
              <a:p>
                <a:r>
                  <a:rPr lang="en-US" dirty="0"/>
                  <a:t>Qualitative model checking</a:t>
                </a:r>
              </a:p>
              <a:p>
                <a:pPr lvl="1"/>
                <a:r>
                  <a:rPr lang="en-US" dirty="0"/>
                  <a:t>Check if under the given bound the formula is true</a:t>
                </a:r>
              </a:p>
              <a:p>
                <a:pPr lvl="1"/>
                <a:r>
                  <a:rPr lang="en-US" dirty="0"/>
                  <a:t>Can be solved by qualitative model checking: compute the actual bound and then compare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3D5E7-534D-4F9C-9C07-8FF6E59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B7B97-B51B-48C9-97CF-54557048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E912F0-2C31-4E16-B360-61FF471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vs. Qualitative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6672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Overall algorithm similar to model checking CTL</a:t>
                </a:r>
              </a:p>
              <a:p>
                <a:r>
                  <a:rPr lang="en-US" dirty="0"/>
                  <a:t>Given DTMC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= Probability of satisfying the path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in the set of paths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82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DA6A3-C253-464E-8093-49F94325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91440-32F7-4620-A429-5086E77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63038-B364-428B-B495-E594F658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PCTL</a:t>
            </a:r>
          </a:p>
        </p:txBody>
      </p:sp>
    </p:spTree>
    <p:extLst>
      <p:ext uri="{BB962C8B-B14F-4D97-AF65-F5344CB8AC3E}">
        <p14:creationId xmlns:p14="http://schemas.microsoft.com/office/powerpoint/2010/main" val="66261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we need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bar>
                  </m:oMath>
                </a14:m>
                <a:r>
                  <a:rPr lang="en-US" dirty="0"/>
                  <a:t> represent the state-indexed vector,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ba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D452A-7B44-44BB-B7BE-F8552E3F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E6933-EB0B-4C32-B073-57B83DFA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059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𝐔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E74EF-7537-4663-8C65-C3539C9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C7F97-BB9A-4705-B182-0209A59F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10" t="-1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6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𝐔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this is a system of linear equations, where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is a variable</a:t>
                </a:r>
              </a:p>
              <a:p>
                <a:endParaRPr lang="en-US" dirty="0"/>
              </a:p>
              <a:p>
                <a:r>
                  <a:rPr lang="en-US" dirty="0"/>
                  <a:t>We can solve this using standard methods to compute the probability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0946E-368E-482D-8666-4FFF9C68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3B97-84A1-4A87-832B-E4DB2D8F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63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</p:spPr>
            <p:txBody>
              <a:bodyPr/>
              <a:lstStyle/>
              <a:p>
                <a:r>
                  <a:rPr lang="en-US" dirty="0"/>
                  <a:t>Qualitative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some given constant,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Quantitative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unknown,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  <a:blipFill>
                <a:blip r:embed="rId2"/>
                <a:stretch>
                  <a:fillRect l="-625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4B3C27-6B7A-978C-7AD0-0774C8A4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problems in Probabilistic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F5845-426C-F148-35E8-F24B5056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9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1B8CD-F864-4CAA-B414-E5712DB9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E04FC-52DF-430E-8151-7B8C2D06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9B65B9A-5692-4A2B-8F1E-BF5F10116F15}"/>
              </a:ext>
            </a:extLst>
          </p:cNvPr>
          <p:cNvGrpSpPr/>
          <p:nvPr/>
        </p:nvGrpSpPr>
        <p:grpSpPr>
          <a:xfrm>
            <a:off x="5152929" y="1810461"/>
            <a:ext cx="7039071" cy="3986553"/>
            <a:chOff x="679386" y="1598616"/>
            <a:chExt cx="6984124" cy="3986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7E69E-65B3-42B3-9EE2-42964E0C0116}"/>
                </a:ext>
              </a:extLst>
            </p:cNvPr>
            <p:cNvSpPr txBox="1"/>
            <p:nvPr/>
          </p:nvSpPr>
          <p:spPr>
            <a:xfrm>
              <a:off x="2116331" y="512350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F777FE-6948-4FD1-B7C6-A1FAD63D27A2}"/>
                </a:ext>
              </a:extLst>
            </p:cNvPr>
            <p:cNvSpPr txBox="1"/>
            <p:nvPr/>
          </p:nvSpPr>
          <p:spPr>
            <a:xfrm>
              <a:off x="4716748" y="503019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C3B920-0AD0-49C6-B82D-FE468D091F27}"/>
                </a:ext>
              </a:extLst>
            </p:cNvPr>
            <p:cNvSpPr/>
            <p:nvPr/>
          </p:nvSpPr>
          <p:spPr>
            <a:xfrm>
              <a:off x="1423851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Accelerate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CC0F15-28FD-44EA-96D5-D6855DA34831}"/>
                </a:ext>
              </a:extLst>
            </p:cNvPr>
            <p:cNvSpPr/>
            <p:nvPr/>
          </p:nvSpPr>
          <p:spPr>
            <a:xfrm>
              <a:off x="4841966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Constant Speed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9DEC02-2EC7-474C-B06E-9CBD34AE09AD}"/>
                </a:ext>
              </a:extLst>
            </p:cNvPr>
            <p:cNvSpPr/>
            <p:nvPr/>
          </p:nvSpPr>
          <p:spPr>
            <a:xfrm>
              <a:off x="1423850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Idling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8EBBB7-975D-4DF7-97FE-BC10FF1F5635}"/>
                </a:ext>
              </a:extLst>
            </p:cNvPr>
            <p:cNvSpPr/>
            <p:nvPr/>
          </p:nvSpPr>
          <p:spPr>
            <a:xfrm>
              <a:off x="4841966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Brake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7450CD-46D3-40D2-8F59-E170809EB76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3396342" y="2786739"/>
              <a:ext cx="144562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F12551-2DD1-404B-AC4A-CAA6BA2EE35D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3396342" y="2786739"/>
              <a:ext cx="1734489" cy="1302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D15FEE-B0EE-407D-88C7-EDD48EA141B2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5828212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6722F-3917-4B96-A03A-3B669322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E049D-3122-4619-8683-AD5B9464B923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>
              <a:off x="3396341" y="4364276"/>
              <a:ext cx="14456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69F1B0-2E21-4101-A31A-45001D0819AC}"/>
                </a:ext>
              </a:extLst>
            </p:cNvPr>
            <p:cNvCxnSpPr>
              <a:cxnSpLocks/>
              <a:stCxn id="11" idx="0"/>
              <a:endCxn id="9" idx="4"/>
            </p:cNvCxnSpPr>
            <p:nvPr/>
          </p:nvCxnSpPr>
          <p:spPr>
            <a:xfrm flipV="1">
              <a:off x="2410096" y="3176153"/>
              <a:ext cx="1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2DD06E-EB05-44E0-B0E2-7CEC2808ADEC}"/>
                </a:ext>
              </a:extLst>
            </p:cNvPr>
            <p:cNvSpPr/>
            <p:nvPr/>
          </p:nvSpPr>
          <p:spPr>
            <a:xfrm>
              <a:off x="6643007" y="2227824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E67106-E5E3-4A4C-862F-EA7A35475B2C}"/>
                </a:ext>
              </a:extLst>
            </p:cNvPr>
            <p:cNvSpPr/>
            <p:nvPr/>
          </p:nvSpPr>
          <p:spPr>
            <a:xfrm rot="5619972">
              <a:off x="6602190" y="4385003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FF1ABB-7FDC-4000-8BC1-1DFE601AFCC2}"/>
                </a:ext>
              </a:extLst>
            </p:cNvPr>
            <p:cNvSpPr/>
            <p:nvPr/>
          </p:nvSpPr>
          <p:spPr>
            <a:xfrm rot="7308126">
              <a:off x="2131419" y="4682439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FF8CC2B-2BA8-4EC9-89C2-83523FFB9642}"/>
                </a:ext>
              </a:extLst>
            </p:cNvPr>
            <p:cNvSpPr/>
            <p:nvPr/>
          </p:nvSpPr>
          <p:spPr>
            <a:xfrm rot="18334946">
              <a:off x="2123951" y="1883845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648324-EF24-4A56-AFCB-DDC211E41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264" y="2971800"/>
              <a:ext cx="1651703" cy="1259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AFA131-57F1-4CB5-ADC0-4EF573D950AD}"/>
                </a:ext>
              </a:extLst>
            </p:cNvPr>
            <p:cNvSpPr txBox="1"/>
            <p:nvPr/>
          </p:nvSpPr>
          <p:spPr>
            <a:xfrm>
              <a:off x="3974805" y="270539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3DCFB6-4BC4-4F57-98B3-FCE6EAB3309E}"/>
                </a:ext>
              </a:extLst>
            </p:cNvPr>
            <p:cNvSpPr txBox="1"/>
            <p:nvPr/>
          </p:nvSpPr>
          <p:spPr>
            <a:xfrm>
              <a:off x="4270729" y="308765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44F12-9168-40C4-B3C5-DF6E3A2B4848}"/>
                </a:ext>
              </a:extLst>
            </p:cNvPr>
            <p:cNvSpPr txBox="1"/>
            <p:nvPr/>
          </p:nvSpPr>
          <p:spPr>
            <a:xfrm>
              <a:off x="2123798" y="1598616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A4D35-5872-4388-B832-3A98A73F1C7E}"/>
                </a:ext>
              </a:extLst>
            </p:cNvPr>
            <p:cNvSpPr txBox="1"/>
            <p:nvPr/>
          </p:nvSpPr>
          <p:spPr>
            <a:xfrm>
              <a:off x="2431173" y="3318490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45B69-7D0A-4A72-B4A6-9C6DD086FB8C}"/>
                </a:ext>
              </a:extLst>
            </p:cNvPr>
            <p:cNvSpPr txBox="1"/>
            <p:nvPr/>
          </p:nvSpPr>
          <p:spPr>
            <a:xfrm>
              <a:off x="6935426" y="4689595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17BE69-5DC7-4FBD-BE4D-B931B6F16F89}"/>
                </a:ext>
              </a:extLst>
            </p:cNvPr>
            <p:cNvSpPr txBox="1"/>
            <p:nvPr/>
          </p:nvSpPr>
          <p:spPr>
            <a:xfrm>
              <a:off x="6086373" y="33874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C03C62-0B26-4424-B4D3-853D184FB940}"/>
                </a:ext>
              </a:extLst>
            </p:cNvPr>
            <p:cNvSpPr txBox="1"/>
            <p:nvPr/>
          </p:nvSpPr>
          <p:spPr>
            <a:xfrm>
              <a:off x="3793474" y="434429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6609C-02FA-40A6-A8F7-5F860863CF50}"/>
                </a:ext>
              </a:extLst>
            </p:cNvPr>
            <p:cNvSpPr txBox="1"/>
            <p:nvPr/>
          </p:nvSpPr>
          <p:spPr>
            <a:xfrm>
              <a:off x="3437408" y="346770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58E97A-6852-4B96-92B2-0AFF2CE0C7A4}"/>
                </a:ext>
              </a:extLst>
            </p:cNvPr>
            <p:cNvSpPr txBox="1"/>
            <p:nvPr/>
          </p:nvSpPr>
          <p:spPr>
            <a:xfrm>
              <a:off x="5265247" y="3220442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339334-843D-43D5-9348-7D63652A300F}"/>
                </a:ext>
              </a:extLst>
            </p:cNvPr>
            <p:cNvSpPr txBox="1"/>
            <p:nvPr/>
          </p:nvSpPr>
          <p:spPr>
            <a:xfrm>
              <a:off x="7090917" y="218613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/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/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/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/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D3B1AD6-7E05-4852-99B1-62676C1BFDBD}"/>
                </a:ext>
              </a:extLst>
            </p:cNvPr>
            <p:cNvCxnSpPr/>
            <p:nvPr/>
          </p:nvCxnSpPr>
          <p:spPr>
            <a:xfrm>
              <a:off x="1509576" y="1829448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BD2374-6A54-4D86-B019-33EB4451E53C}"/>
                </a:ext>
              </a:extLst>
            </p:cNvPr>
            <p:cNvCxnSpPr/>
            <p:nvPr/>
          </p:nvCxnSpPr>
          <p:spPr>
            <a:xfrm>
              <a:off x="1275526" y="3541231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436C96-FC54-48BF-985B-2525DBF1E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1000" y="4753691"/>
              <a:ext cx="424616" cy="44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64514E-A4B7-4DA3-A7D3-B98DBB41B63B}"/>
                </a:ext>
              </a:extLst>
            </p:cNvPr>
            <p:cNvCxnSpPr/>
            <p:nvPr/>
          </p:nvCxnSpPr>
          <p:spPr>
            <a:xfrm>
              <a:off x="4974903" y="1838527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7EAA3-ADC3-4872-AB21-399987BD7E62}"/>
                </a:ext>
              </a:extLst>
            </p:cNvPr>
            <p:cNvSpPr txBox="1"/>
            <p:nvPr/>
          </p:nvSpPr>
          <p:spPr>
            <a:xfrm>
              <a:off x="992799" y="309403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0C196C-5941-4542-A118-FE4580B7C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763" y="2520334"/>
              <a:ext cx="1831410" cy="2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D80C8D-0814-4C92-BD8B-A23122558702}"/>
                </a:ext>
              </a:extLst>
            </p:cNvPr>
            <p:cNvSpPr txBox="1"/>
            <p:nvPr/>
          </p:nvSpPr>
          <p:spPr>
            <a:xfrm>
              <a:off x="3844847" y="2144729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Qualitative: Does this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hold in state Brake?</a:t>
                </a:r>
              </a:p>
              <a:p>
                <a:r>
                  <a:rPr lang="en-US" sz="2400" dirty="0"/>
                  <a:t>Yes</a:t>
                </a:r>
              </a:p>
              <a:p>
                <a:r>
                  <a:rPr lang="en-US" sz="2400" dirty="0"/>
                  <a:t>Quantitative: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pick smallest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    = 0.5 + 0.2 + 0.3*0.5 + 0.3*0.2</a:t>
                </a:r>
              </a:p>
              <a:p>
                <a:pPr marL="411480" lvl="1" indent="0">
                  <a:buNone/>
                </a:pPr>
                <a:r>
                  <a:rPr lang="en-US" sz="2400" dirty="0"/>
                  <a:t>    = 0.91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I.e. with 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0.91, driver checks cell phone within 2 steps</a:t>
                </a:r>
              </a:p>
            </p:txBody>
          </p:sp>
        </mc:Choice>
        <mc:Fallback xmlns="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  <a:blipFill>
                <a:blip r:embed="rId6"/>
                <a:stretch>
                  <a:fillRect l="-846" t="-2778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94338D4-9312-4DC8-8BB8-3DBFDC1FE954}"/>
              </a:ext>
            </a:extLst>
          </p:cNvPr>
          <p:cNvSpPr txBox="1"/>
          <p:nvPr/>
        </p:nvSpPr>
        <p:spPr>
          <a:xfrm>
            <a:off x="5684616" y="1832327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E003D9-1B25-49C7-85DF-51231A042718}"/>
              </a:ext>
            </a:extLst>
          </p:cNvPr>
          <p:cNvSpPr txBox="1"/>
          <p:nvPr/>
        </p:nvSpPr>
        <p:spPr>
          <a:xfrm>
            <a:off x="9162245" y="1831922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/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: Checking cellphone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Feeling sleepy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blipFill>
                <a:blip r:embed="rId7"/>
                <a:stretch>
                  <a:fillRect t="-5732" r="-235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i="0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3462998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Toss a coin repeatedly until “tails” is thrown</a:t>
                </a:r>
              </a:p>
              <a:p>
                <a:r>
                  <a:rPr lang="en-US" dirty="0"/>
                  <a:t>Is “tails” eventually thrown along all paths?</a:t>
                </a:r>
              </a:p>
              <a:p>
                <a:pPr lvl="1"/>
                <a:r>
                  <a:rPr lang="en-US" dirty="0"/>
                  <a:t>CTL: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</m:oMath>
                </a14:m>
                <a:r>
                  <a:rPr lang="en-US" dirty="0"/>
                  <a:t> tails</a:t>
                </a:r>
              </a:p>
              <a:p>
                <a:pPr lvl="1"/>
                <a:r>
                  <a:rPr lang="en-US" dirty="0"/>
                  <a:t>Result: false</a:t>
                </a:r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probability of eventually thrown “tails” equal to 1?</a:t>
                </a:r>
              </a:p>
              <a:p>
                <a:pPr lvl="1"/>
                <a:r>
                  <a:rPr lang="en-US" dirty="0"/>
                  <a:t>PCTL: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𝑡𝑎𝑖𝑙𝑠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Result</a:t>
                </a:r>
                <a:r>
                  <a:rPr lang="en-US" i="1" dirty="0"/>
                  <a:t>: true</a:t>
                </a:r>
              </a:p>
              <a:p>
                <a:pPr lvl="1"/>
                <a:r>
                  <a:rPr lang="en-US" dirty="0"/>
                  <a:t>Probability of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is zero!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  <a:blipFill>
                <a:blip r:embed="rId2"/>
                <a:stretch>
                  <a:fillRect l="-993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295EB-4CBB-4681-AC16-2CBE106F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vs. Nondeterministic verification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1C10-22F5-4F81-BD09-C6A5D73F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/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/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/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2CF0C6-A500-491F-92A0-C26D6CDBACE0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9168517" y="2198002"/>
            <a:ext cx="825415" cy="64116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222A96-3601-4180-9B47-71ABD3864AC8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9168517" y="3468577"/>
            <a:ext cx="877498" cy="5666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EA94DA-7450-4CCF-9F93-45E492A9E0F3}"/>
              </a:ext>
            </a:extLst>
          </p:cNvPr>
          <p:cNvSpPr/>
          <p:nvPr/>
        </p:nvSpPr>
        <p:spPr>
          <a:xfrm>
            <a:off x="8820319" y="1861168"/>
            <a:ext cx="1027688" cy="825388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7688" h="825388">
                <a:moveTo>
                  <a:pt x="1027688" y="0"/>
                </a:moveTo>
                <a:cubicBezTo>
                  <a:pt x="757279" y="4046"/>
                  <a:pt x="486870" y="8092"/>
                  <a:pt x="315589" y="145657"/>
                </a:cubicBezTo>
                <a:cubicBezTo>
                  <a:pt x="144308" y="283222"/>
                  <a:pt x="72154" y="554305"/>
                  <a:pt x="0" y="825388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023399-4E06-455C-8022-A86B6F1DD24D}"/>
              </a:ext>
            </a:extLst>
          </p:cNvPr>
          <p:cNvSpPr/>
          <p:nvPr/>
        </p:nvSpPr>
        <p:spPr>
          <a:xfrm flipV="1">
            <a:off x="10603106" y="3575509"/>
            <a:ext cx="689472" cy="658384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  <a:gd name="connsiteX0" fmla="*/ 1027688 w 1222235"/>
              <a:gd name="connsiteY0" fmla="*/ 0 h 836167"/>
              <a:gd name="connsiteX1" fmla="*/ 1191162 w 1222235"/>
              <a:gd name="connsiteY1" fmla="*/ 805712 h 836167"/>
              <a:gd name="connsiteX2" fmla="*/ 0 w 1222235"/>
              <a:gd name="connsiteY2" fmla="*/ 825388 h 836167"/>
              <a:gd name="connsiteX0" fmla="*/ 941846 w 1132304"/>
              <a:gd name="connsiteY0" fmla="*/ 0 h 810952"/>
              <a:gd name="connsiteX1" fmla="*/ 1105320 w 1132304"/>
              <a:gd name="connsiteY1" fmla="*/ 805712 h 810952"/>
              <a:gd name="connsiteX2" fmla="*/ 0 w 1132304"/>
              <a:gd name="connsiteY2" fmla="*/ 436427 h 810952"/>
              <a:gd name="connsiteX0" fmla="*/ 941846 w 954125"/>
              <a:gd name="connsiteY0" fmla="*/ 0 h 1151132"/>
              <a:gd name="connsiteX1" fmla="*/ 916469 w 954125"/>
              <a:gd name="connsiteY1" fmla="*/ 1147527 h 1151132"/>
              <a:gd name="connsiteX2" fmla="*/ 0 w 954125"/>
              <a:gd name="connsiteY2" fmla="*/ 436427 h 1151132"/>
              <a:gd name="connsiteX0" fmla="*/ 941846 w 977170"/>
              <a:gd name="connsiteY0" fmla="*/ 0 h 1158687"/>
              <a:gd name="connsiteX1" fmla="*/ 896224 w 977170"/>
              <a:gd name="connsiteY1" fmla="*/ 809335 h 1158687"/>
              <a:gd name="connsiteX2" fmla="*/ 916469 w 977170"/>
              <a:gd name="connsiteY2" fmla="*/ 1147527 h 1158687"/>
              <a:gd name="connsiteX3" fmla="*/ 0 w 977170"/>
              <a:gd name="connsiteY3" fmla="*/ 436427 h 1158687"/>
              <a:gd name="connsiteX0" fmla="*/ 941846 w 1462799"/>
              <a:gd name="connsiteY0" fmla="*/ 0 h 1147567"/>
              <a:gd name="connsiteX1" fmla="*/ 1462773 w 1462799"/>
              <a:gd name="connsiteY1" fmla="*/ 467520 h 1147567"/>
              <a:gd name="connsiteX2" fmla="*/ 916469 w 1462799"/>
              <a:gd name="connsiteY2" fmla="*/ 1147527 h 1147567"/>
              <a:gd name="connsiteX3" fmla="*/ 0 w 1462799"/>
              <a:gd name="connsiteY3" fmla="*/ 436427 h 1147567"/>
              <a:gd name="connsiteX0" fmla="*/ 941846 w 1462799"/>
              <a:gd name="connsiteY0" fmla="*/ 0 h 1053283"/>
              <a:gd name="connsiteX1" fmla="*/ 1462773 w 1462799"/>
              <a:gd name="connsiteY1" fmla="*/ 467520 h 1053283"/>
              <a:gd name="connsiteX2" fmla="*/ 521605 w 1462799"/>
              <a:gd name="connsiteY2" fmla="*/ 1053234 h 1053283"/>
              <a:gd name="connsiteX3" fmla="*/ 0 w 1462799"/>
              <a:gd name="connsiteY3" fmla="*/ 436427 h 1053283"/>
              <a:gd name="connsiteX0" fmla="*/ 564147 w 1462786"/>
              <a:gd name="connsiteY0" fmla="*/ 0 h 958990"/>
              <a:gd name="connsiteX1" fmla="*/ 1462773 w 1462786"/>
              <a:gd name="connsiteY1" fmla="*/ 373227 h 958990"/>
              <a:gd name="connsiteX2" fmla="*/ 521605 w 1462786"/>
              <a:gd name="connsiteY2" fmla="*/ 958941 h 958990"/>
              <a:gd name="connsiteX3" fmla="*/ 0 w 1462786"/>
              <a:gd name="connsiteY3" fmla="*/ 342134 h 95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786" h="958990">
                <a:moveTo>
                  <a:pt x="564147" y="0"/>
                </a:moveTo>
                <a:cubicBezTo>
                  <a:pt x="556543" y="134889"/>
                  <a:pt x="1467002" y="181973"/>
                  <a:pt x="1462773" y="373227"/>
                </a:cubicBezTo>
                <a:cubicBezTo>
                  <a:pt x="1458544" y="564481"/>
                  <a:pt x="765400" y="964123"/>
                  <a:pt x="521605" y="958941"/>
                </a:cubicBezTo>
                <a:cubicBezTo>
                  <a:pt x="277810" y="953759"/>
                  <a:pt x="72154" y="71051"/>
                  <a:pt x="0" y="342134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4C910E-15DB-411E-B5A9-E682CE8B0CFB}"/>
              </a:ext>
            </a:extLst>
          </p:cNvPr>
          <p:cNvSpPr txBox="1"/>
          <p:nvPr/>
        </p:nvSpPr>
        <p:spPr>
          <a:xfrm>
            <a:off x="9476793" y="2482044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E9D0-DC0F-433A-9AEA-3C8B46EAD1B0}"/>
              </a:ext>
            </a:extLst>
          </p:cNvPr>
          <p:cNvSpPr txBox="1"/>
          <p:nvPr/>
        </p:nvSpPr>
        <p:spPr>
          <a:xfrm>
            <a:off x="9546702" y="3222662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B8135-A886-4508-BD43-C2E647A14203}"/>
              </a:ext>
            </a:extLst>
          </p:cNvPr>
          <p:cNvSpPr txBox="1"/>
          <p:nvPr/>
        </p:nvSpPr>
        <p:spPr>
          <a:xfrm>
            <a:off x="11176888" y="33373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66EA9-A331-437F-A4B7-25DE7308F108}"/>
              </a:ext>
            </a:extLst>
          </p:cNvPr>
          <p:cNvSpPr txBox="1"/>
          <p:nvPr/>
        </p:nvSpPr>
        <p:spPr>
          <a:xfrm>
            <a:off x="8984813" y="14431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/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/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𝑡𝑎𝑖𝑙𝑠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14:cNvPr>
              <p14:cNvContentPartPr/>
              <p14:nvPr/>
            </p14:nvContentPartPr>
            <p14:xfrm>
              <a:off x="7048440" y="1405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9080" y="1395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9323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the prob. mass function of a geometric distribution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D6E949-5F31-4A0B-AAEE-A82F9862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 distribution for discrete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0C066-0CE0-462C-9B7A-1796C99A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799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Residence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 Markov chain is an </a:t>
                </a:r>
                <a:r>
                  <a:rPr lang="en-US" dirty="0" err="1"/>
                  <a:t>r.v.</a:t>
                </a:r>
                <a:r>
                  <a:rPr lang="en-US" dirty="0"/>
                  <a:t> with geometric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expected time you stay in a state?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variance?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  <a:blipFill>
                <a:blip r:embed="rId2"/>
                <a:stretch>
                  <a:fillRect l="-625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3FFABB-10C3-4EC3-92A9-111EFCF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Residence/Dwell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71B9-D892-4EC7-BA28-1D01902B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20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D25B1-7EA1-4F66-A82C-146EB778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953087"/>
            <a:ext cx="11699087" cy="3730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in DTMC is discrete</a:t>
            </a:r>
          </a:p>
          <a:p>
            <a:r>
              <a:rPr lang="en-US" dirty="0"/>
              <a:t>CTMCs: </a:t>
            </a:r>
          </a:p>
          <a:p>
            <a:pPr lvl="1"/>
            <a:r>
              <a:rPr lang="en-US" dirty="0"/>
              <a:t>dense model of time</a:t>
            </a:r>
          </a:p>
          <a:p>
            <a:pPr lvl="1"/>
            <a:r>
              <a:rPr lang="en-US" dirty="0"/>
              <a:t>transitions can occur at any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ways of modeling CTMCs:</a:t>
            </a:r>
          </a:p>
          <a:p>
            <a:pPr lvl="1"/>
            <a:r>
              <a:rPr lang="en-US" dirty="0"/>
              <a:t>dwell time in a state is (negative) </a:t>
            </a:r>
            <a:r>
              <a:rPr lang="en-US" i="1" dirty="0"/>
              <a:t>exponentially distributed</a:t>
            </a:r>
          </a:p>
          <a:p>
            <a:pPr lvl="1"/>
            <a:r>
              <a:rPr lang="en-US" dirty="0"/>
              <a:t>transition rate is (negative) </a:t>
            </a:r>
            <a:r>
              <a:rPr lang="en-US" i="1" dirty="0"/>
              <a:t>exponentially distributed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04230-E351-45AB-86BA-ABA15D2A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Markov 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4F0C8-E8FA-41D2-952A-3C6AD22C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 random variable : probability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negative exponentially distributed random variable </a:t>
                </a:r>
                <a:r>
                  <a:rPr lang="en-US" i="1" dirty="0"/>
                  <a:t>X </a:t>
                </a:r>
                <a:r>
                  <a:rPr lang="en-US" dirty="0"/>
                  <a:t>with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has probability density function (pdf)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defined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A5FA1-89E4-428A-A6D7-24F0D8C3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4E8B-2BAA-43BA-8AAB-A9C1BDA3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48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Cumulative distribution function (CDF)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 err="1"/>
                  <a:t>I.e</a:t>
                </a:r>
                <a:r>
                  <a:rPr lang="en-US" sz="2400" dirty="0"/>
                  <a:t>,. zero probability of doing transition out of a state in duration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but probability becomes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exercise: show that above CDF is memoryless, i.e.,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2: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dirty="0" err="1"/>
                  <a:t>r.v.s</a:t>
                </a:r>
                <a:r>
                  <a:rPr lang="en-US" sz="2400" dirty="0"/>
                  <a:t> negatively exponentially distributed with rates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are negative exponentially distributed with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359CB6-0DA7-4402-BE37-FB671380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681D-7CCA-40F6-B3D7-4B02B0AD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6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22511</TotalTime>
  <Words>8201</Words>
  <Application>Microsoft Office PowerPoint</Application>
  <PresentationFormat>Widescreen</PresentationFormat>
  <Paragraphs>1137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Arial Black</vt:lpstr>
      <vt:lpstr>Calibri</vt:lpstr>
      <vt:lpstr>Calibri Light</vt:lpstr>
      <vt:lpstr>Cambria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What’s an inductive invariant for this system?</vt:lpstr>
      <vt:lpstr>How do we prove safety invariants?</vt:lpstr>
      <vt:lpstr>Soundness and Completeness of Safety with Inductive Invariants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PowerPoint Presentation</vt:lpstr>
      <vt:lpstr>PCTL</vt:lpstr>
      <vt:lpstr>Example PCTL formulas</vt:lpstr>
      <vt:lpstr>PCTL equivalences</vt:lpstr>
      <vt:lpstr>PCTL vs. CTL</vt:lpstr>
      <vt:lpstr>Quantitative vs. Qualitative model checking</vt:lpstr>
      <vt:lpstr>Model checking PCTL</vt:lpstr>
      <vt:lpstr>Computing P_(∼p) ψ</vt:lpstr>
      <vt:lpstr>Computing P_(∼p ) Φ U^(≤k)  Ψ</vt:lpstr>
      <vt:lpstr>Computing P_(∼p ) Φ U^(&lt;∞)  Ψ</vt:lpstr>
      <vt:lpstr>Types of problems in Probabilistic Verification</vt:lpstr>
      <vt:lpstr>PCTL</vt:lpstr>
      <vt:lpstr>PCTL vs. CTL</vt:lpstr>
      <vt:lpstr>Probabilistic vs. Nondeterministic verification </vt:lpstr>
      <vt:lpstr>Geometric distribution for discrete random variables</vt:lpstr>
      <vt:lpstr>Residence/Dwell times</vt:lpstr>
      <vt:lpstr>Continuous Time Markov Chains</vt:lpstr>
      <vt:lpstr>Exponential distribution</vt:lpstr>
      <vt:lpstr>Exponential distribution properties</vt:lpstr>
      <vt:lpstr>CTMC modeled with n.exp. distributed dwell time</vt:lpstr>
      <vt:lpstr>CTMC modeled with n.e. distributed transition rate</vt:lpstr>
      <vt:lpstr>CTMC example</vt:lpstr>
      <vt:lpstr>CTMC + PCTL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367</cp:revision>
  <dcterms:created xsi:type="dcterms:W3CDTF">2018-01-04T23:14:16Z</dcterms:created>
  <dcterms:modified xsi:type="dcterms:W3CDTF">2025-11-03T21:51:30Z</dcterms:modified>
</cp:coreProperties>
</file>